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61" r:id="rId6"/>
    <p:sldId id="262" r:id="rId7"/>
    <p:sldId id="259" r:id="rId8"/>
    <p:sldId id="260" r:id="rId9"/>
    <p:sldId id="263" r:id="rId10"/>
    <p:sldId id="274" r:id="rId11"/>
    <p:sldId id="273" r:id="rId12"/>
    <p:sldId id="272" r:id="rId13"/>
    <p:sldId id="271" r:id="rId14"/>
    <p:sldId id="270" r:id="rId15"/>
    <p:sldId id="268" r:id="rId16"/>
    <p:sldId id="269" r:id="rId17"/>
    <p:sldId id="267" r:id="rId18"/>
    <p:sldId id="266" r:id="rId19"/>
    <p:sldId id="265" r:id="rId20"/>
    <p:sldId id="264" r:id="rId21"/>
    <p:sldId id="275" r:id="rId22"/>
    <p:sldId id="276" r:id="rId23"/>
    <p:sldId id="279" r:id="rId24"/>
    <p:sldId id="278" r:id="rId25"/>
    <p:sldId id="277" r:id="rId26"/>
    <p:sldId id="280" r:id="rId27"/>
    <p:sldId id="281" r:id="rId28"/>
    <p:sldId id="282" r:id="rId29"/>
    <p:sldId id="287" r:id="rId30"/>
    <p:sldId id="289" r:id="rId31"/>
    <p:sldId id="284" r:id="rId32"/>
    <p:sldId id="290" r:id="rId33"/>
    <p:sldId id="288" r:id="rId34"/>
    <p:sldId id="285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dtodv.org/pr/false-allegations-target-millions-around-the-world-survey-revea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cs.google.com/spreadsheets/d/1hf1zRYHNDJjvunWWeoOl33VTVmPADtijzMniAmxBPRE/edit#gid=13998708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researchgate.net/publication/340653704_Joint_Physical_Custody_and_Adolescents'_Life_Satisfaction_in_37_North_American_and_European_Countr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researchgate.net/publication/256027303_Estimating_Gender_Disparities_in_Federal_Criminal_Cas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61543769_References_Examining_Assaults_by_Women_on_Their_Spouses_or_Male_Partners_An_Updated_Annotated_Bibliography" TargetMode="External"/><Relationship Id="rId2" Type="http://schemas.openxmlformats.org/officeDocument/2006/relationships/hyperlink" Target="https://endtodv.org/wp-content/uploads/2022/01/Discrimination-Against-Male-Victim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ocs.google.com/spreadsheets/d/1hf1zRYHNDJjvunWWeoOl33VTVmPADtijzMniAmxBPRE/edit#gid=152634515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ocs.google.com/spreadsheets/d/1hf1zRYHNDJjvunWWeoOl33VTVmPADtijzMniAmxBPRE/edit#gid=3813465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menandboys.net/reproductiv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menandboys.net/wp-content/uploads/2024/07/Summary-Media-and-Male-Identity-7th-draf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en.wikipedia.org/wiki/Socialist_Internationa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unwomen.org/en/executive-board/strategic-plan/resourc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cuments1.worldbank.org/curated/en/111041644611110155/pdf/Educational-Underachievement-Among-Boys-and-M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who.int/data/gho/data/indicators/indicator-details/GHO/life-expectancy-at-birth-(years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lo.org/publications/child-labour-global-estimates-2020-trends-and-road-forw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Autofit/>
          </a:bodyPr>
          <a:lstStyle/>
          <a:p>
            <a:r>
              <a:rPr lang="en-US" sz="5400"/>
              <a:t>United Nations </a:t>
            </a:r>
            <a:r>
              <a:rPr lang="en-US" sz="5400" dirty="0"/>
              <a:t>Has Become Beholden to Feminist Ideology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5A91-0F3D-5694-51CE-2E1B4C8B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False Allegations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48900-BE78-70D1-EB60-31EC3A528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Men are twice as likely as women be victims of a </a:t>
            </a:r>
            <a:r>
              <a:rPr lang="en-US" u="sng" dirty="0">
                <a:hlinkClick r:id="rId2"/>
              </a:rPr>
              <a:t>false allegation of abuse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19E0A-A27C-2A3D-1242-8574F150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957" y="167896"/>
            <a:ext cx="2677677" cy="1930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243184-EBDA-99F1-00EA-549285A4A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024" y="2557670"/>
            <a:ext cx="4605429" cy="31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371E-1E2A-84BA-8EDC-793972D0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Victims of Violence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D4DA4-CFEE-1DFF-E3B0-9B828564F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Males account for 78% of all </a:t>
            </a:r>
            <a:r>
              <a:rPr lang="en-US" u="sng" dirty="0">
                <a:hlinkClick r:id="rId2"/>
              </a:rPr>
              <a:t>homicide victims.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0BD92-45A4-0E45-81A7-E929698CF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409" y="193409"/>
            <a:ext cx="2847250" cy="2008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9368CE-A7FC-ABF6-5190-ECCE834D9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358" y="2562964"/>
            <a:ext cx="8078327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0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0480-B816-A979-9CDB-4C0FB987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6. Shared Parenting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4B988-6E4D-286E-8C8D-B5C0402BF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survey  conducted in </a:t>
            </a:r>
            <a:r>
              <a:rPr lang="en-US" u="sng" dirty="0">
                <a:hlinkClick r:id="rId2"/>
              </a:rPr>
              <a:t>37 North American and European countries</a:t>
            </a:r>
            <a:r>
              <a:rPr lang="en-US" dirty="0"/>
              <a:t> found that joint physical custody was awarded to fathers in fewer than 5% of cases.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3610C-E647-F0FA-8710-A7E7D06EC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183" y="174356"/>
            <a:ext cx="2814239" cy="1983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2F840-D0B3-933E-4750-CBE94C23E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51" y="2930874"/>
            <a:ext cx="2831956" cy="31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D02E-27B7-82C6-9F8B-879E3A9F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Treatment by the </a:t>
            </a:r>
            <a:br>
              <a:rPr lang="en-US" dirty="0"/>
            </a:br>
            <a:r>
              <a:rPr lang="en-US" dirty="0"/>
              <a:t>Legal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863A-9D89-EB20-FB1A-BB8B599FB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Men encounter more severe treatment at every step of the </a:t>
            </a:r>
            <a:r>
              <a:rPr lang="en-US" u="sng" dirty="0">
                <a:hlinkClick r:id="rId2"/>
              </a:rPr>
              <a:t>criminal-legal process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58DE5C-AE92-8BAC-A91D-87CD197F8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617" y="2754147"/>
            <a:ext cx="4223392" cy="33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1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2E8E6-5F05-E78E-817C-F40D6C90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Domestic Violence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1B3ED-084E-DD3D-480E-AF6F0325D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Far fewer services are available for </a:t>
            </a:r>
            <a:r>
              <a:rPr lang="en-US" u="sng" dirty="0">
                <a:hlinkClick r:id="rId2"/>
              </a:rPr>
              <a:t>male victims</a:t>
            </a:r>
            <a:r>
              <a:rPr lang="en-US" dirty="0"/>
              <a:t>, even though men are equally likely to be </a:t>
            </a:r>
            <a:r>
              <a:rPr lang="en-US" u="sng" dirty="0">
                <a:hlinkClick r:id="rId3"/>
              </a:rPr>
              <a:t>victims of partner violence.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2C5EA-A391-653A-F398-906EF154B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286603"/>
            <a:ext cx="2621280" cy="1849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A62DDE-8FD8-7FBF-1647-47A6A14F2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865" y="2809852"/>
            <a:ext cx="4420217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25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08C4-77D7-9C85-BA62-02C7383C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Homelessness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442A3-1226-E00D-B2A3-2CAFD9230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Globally, 76% of </a:t>
            </a:r>
            <a:r>
              <a:rPr lang="en-US" u="sng" dirty="0">
                <a:hlinkClick r:id="rId2"/>
              </a:rPr>
              <a:t>homeless persons</a:t>
            </a:r>
            <a:r>
              <a:rPr lang="en-US" dirty="0"/>
              <a:t> are male.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A3D3C-DB85-DB1F-7A06-EA4C8F844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643" y="278839"/>
            <a:ext cx="2661038" cy="1866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59D92-EE8E-3DDD-7EE7-44DCA94D3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425" y="2608445"/>
            <a:ext cx="5135158" cy="369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24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BF84-06B7-8E04-1D34-4206A7A7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Occupational </a:t>
            </a:r>
            <a:br>
              <a:rPr lang="en-US" dirty="0"/>
            </a:br>
            <a:r>
              <a:rPr lang="en-US" dirty="0"/>
              <a:t>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5D46E-3C3C-8D1B-707E-06218411A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Men face 15 times the number of </a:t>
            </a:r>
            <a:r>
              <a:rPr lang="en-US" u="sng" dirty="0">
                <a:hlinkClick r:id="rId2"/>
              </a:rPr>
              <a:t>occupational deaths</a:t>
            </a:r>
            <a:r>
              <a:rPr lang="en-US" dirty="0"/>
              <a:t> from accidents, compared to women: </a:t>
            </a:r>
          </a:p>
          <a:p>
            <a:pPr marL="0" indent="0">
              <a:buNone/>
            </a:pPr>
            <a:r>
              <a:rPr lang="en-US" dirty="0"/>
              <a:t>Men: 6.2 deaths/100,000 workers, Women: 0.4/100,000 workers.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08058-575A-CB23-92A3-BBD3308AD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138" y="286603"/>
            <a:ext cx="2687541" cy="1926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1DFFF-F6AF-0DF0-B796-46F8DEB08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366" y="3071132"/>
            <a:ext cx="4691268" cy="279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61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D679-B71D-26AE-3810-B13F0811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Reproductive and </a:t>
            </a:r>
            <a:br>
              <a:rPr lang="en-US" dirty="0"/>
            </a:br>
            <a:r>
              <a:rPr lang="en-US" dirty="0"/>
              <a:t>Adoptive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8ED32-5564-7ED1-96E8-F362591E7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21453"/>
            <a:ext cx="10058400" cy="37608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most countries, men have fewer </a:t>
            </a:r>
            <a:r>
              <a:rPr lang="en-US" u="sng" dirty="0">
                <a:hlinkClick r:id="rId2"/>
              </a:rPr>
              <a:t>adoptive and reproductive rights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48C05-1569-B701-C905-EE8A6C7D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843" y="226815"/>
            <a:ext cx="2965837" cy="2066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FEAAC-8BB7-1C74-B75C-7D9B916AE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178" y="3033862"/>
            <a:ext cx="8011643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17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9CFBC-4E58-40E6-9F2E-19DC6A72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 Media Portrayals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B9BC-CBC8-2BA5-86A1-BD6FFE364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u="sng" dirty="0">
                <a:hlinkClick r:id="rId2"/>
              </a:rPr>
              <a:t>multi-country analysis</a:t>
            </a:r>
            <a:r>
              <a:rPr lang="en-US" dirty="0"/>
              <a:t> found that media portrayals of men are: </a:t>
            </a:r>
          </a:p>
          <a:p>
            <a:pPr marL="0" indent="0">
              <a:buNone/>
            </a:pPr>
            <a:r>
              <a:rPr lang="en-US" dirty="0"/>
              <a:t>69% unfavorable, 12% favorable, and 19% neutral or balanced.</a:t>
            </a:r>
          </a:p>
          <a:p>
            <a:pPr marL="0" indent="0">
              <a:buNone/>
            </a:pPr>
            <a:r>
              <a:rPr lang="en-US" dirty="0"/>
              <a:t>Example from the Institute for Family Studies: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F554E-E470-574B-3E46-6131E4F45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087" y="202934"/>
            <a:ext cx="3005593" cy="2154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DC81C8-D973-FE12-32BA-B1017E751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933" y="3629188"/>
            <a:ext cx="3384421" cy="2154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516BAD-EBDF-18E4-A8BA-E62F906EE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309" y="3514357"/>
            <a:ext cx="4741837" cy="23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21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4874-C09C-A779-4AB5-D3D769F8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So what is the United Nations doing to address the 12 areas of male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76F1D-A972-E027-1D40-65015DFFF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We conducted an in-depth search of UN programs designed specifically for men, at these UN agencies:</a:t>
            </a:r>
          </a:p>
          <a:p>
            <a:r>
              <a:rPr lang="en-US" b="1" dirty="0"/>
              <a:t>1. Human Rights Council</a:t>
            </a:r>
          </a:p>
          <a:p>
            <a:r>
              <a:rPr lang="en-US" b="1" dirty="0"/>
              <a:t>2. UN Population Fund</a:t>
            </a:r>
          </a:p>
          <a:p>
            <a:r>
              <a:rPr lang="en-US" b="1" dirty="0"/>
              <a:t>3. UNICEF – United Nations Children’s Fund</a:t>
            </a:r>
          </a:p>
          <a:p>
            <a:r>
              <a:rPr lang="en-US" b="1" dirty="0"/>
              <a:t>4. World Health Organization</a:t>
            </a:r>
          </a:p>
          <a:p>
            <a:r>
              <a:rPr lang="en-US" b="1" dirty="0"/>
              <a:t>5. International Labor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4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71F8-D423-8553-B6C6-029673389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Declaration of Human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512CA-F941-2611-4E98-EDEC655CA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One of the founding documents of the United Nations.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622E9-F704-84FD-0763-626322D6F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63" y="2732916"/>
            <a:ext cx="8859373" cy="35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41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6066-77AE-FA61-B90A-C25B73BA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1. Department of Economic and Social Affairs, Fatherhood and Families, 2011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47B92F-5547-5C5B-A429-3CB0FB436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523" y="2094948"/>
            <a:ext cx="4889957" cy="3760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B2DB9C-5670-7344-6E17-7312BB7A9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321" y="2200103"/>
            <a:ext cx="5163271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85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6845B-F494-8EE1-2647-B651CDE1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2. </a:t>
            </a:r>
            <a:r>
              <a:rPr lang="en-US" sz="4400" dirty="0"/>
              <a:t>UNICEF: Family and Fatherhood: A Gender Transformative Approach, 2020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7931B4-BA59-153C-FA54-8ACEC1A20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533525"/>
            <a:ext cx="4256598" cy="1790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122451-6D0F-BB54-BC60-6914D7ED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69" y="2731969"/>
            <a:ext cx="5830114" cy="16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68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2261B-00F1-D2C5-A713-5BD45BBE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UNPF: Compendium on Fatherhood </a:t>
            </a:r>
            <a:r>
              <a:rPr lang="en-US" dirty="0" err="1"/>
              <a:t>Programmes</a:t>
            </a:r>
            <a:r>
              <a:rPr lang="en-US" dirty="0"/>
              <a:t>, 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D01D51-FE63-9722-BBF4-D9644E119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16" y="2268393"/>
            <a:ext cx="6457469" cy="2648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C51BB-A786-DD7E-5C57-81F395547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461" y="2505242"/>
            <a:ext cx="3067478" cy="19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58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E0CC-7E10-F918-9046-6865399D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World Health Organization – International Men’s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8BAD6-AEF0-0D44-FFCF-0EDC98B0E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7E9B5-A655-0EF3-D5B3-CC159249F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08201"/>
            <a:ext cx="5553850" cy="3534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7BE739-1917-F807-8F50-7703510EF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186" y="2223114"/>
            <a:ext cx="5439534" cy="1450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48B9EE-3180-3665-E35F-FEF7D4CBC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945" y="4351408"/>
            <a:ext cx="5749952" cy="12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09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0A1D8-6566-A879-4F33-7E0301AB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World Health Organization – European Region, 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FCECEB-CB2D-08C2-BC29-F51DA53CB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837" y="2732726"/>
            <a:ext cx="3953427" cy="1343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06C5A9-E229-36AA-65E8-E9D6B3CF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79" y="1979022"/>
            <a:ext cx="4424344" cy="41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05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EF76-2441-EF87-278F-AE1E6620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Has the UN Addressed the Challenge of Gender 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46C88-E36B-6EAC-9D58-38CA8A53F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b="1" dirty="0"/>
              <a:t>Men’s Health</a:t>
            </a:r>
            <a:r>
              <a:rPr lang="en-US" dirty="0"/>
              <a:t>: The WHO has addressed men’s health on several occasions, but still places far greater attention on women’s health.</a:t>
            </a:r>
          </a:p>
          <a:p>
            <a:r>
              <a:rPr lang="en-US" dirty="0"/>
              <a:t>2. </a:t>
            </a:r>
            <a:r>
              <a:rPr lang="en-US" b="1" dirty="0"/>
              <a:t>Shared Parenting</a:t>
            </a:r>
            <a:r>
              <a:rPr lang="en-US" dirty="0"/>
              <a:t>: Three publications addressed increased fatherhood involvement in the care of their children, but none of them make any mention of equal custody arrangements. </a:t>
            </a:r>
          </a:p>
          <a:p>
            <a:r>
              <a:rPr lang="en-US" dirty="0"/>
              <a:t>3. The other 10 areas of male disparity are flatly ignored.</a:t>
            </a:r>
          </a:p>
        </p:txBody>
      </p:sp>
    </p:spTree>
    <p:extLst>
      <p:ext uri="{BB962C8B-B14F-4D97-AF65-F5344CB8AC3E}">
        <p14:creationId xmlns:p14="http://schemas.microsoft.com/office/powerpoint/2010/main" val="475588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B3BC-1243-2D28-C57A-F4C35399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Conclusion: Far less than 1% of the UN gender equality budget addresses the 12 areas of male disparity.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DF7D7-572E-0A93-392E-BD91396AA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Over 99% of the gender equality budget is allocated to “gender equality for women.” </a:t>
            </a:r>
          </a:p>
          <a:p>
            <a:r>
              <a:rPr lang="en-US" sz="2000" dirty="0"/>
              <a:t>This represents a repudiation of the Universal Declaration of Human Rights, a rejection of science, and an embarrassment to common sense. </a:t>
            </a:r>
          </a:p>
          <a:p>
            <a:r>
              <a:rPr lang="en-US" i="1" dirty="0"/>
              <a:t>So what the heck is going on?</a:t>
            </a:r>
          </a:p>
        </p:txBody>
      </p:sp>
    </p:spTree>
    <p:extLst>
      <p:ext uri="{BB962C8B-B14F-4D97-AF65-F5344CB8AC3E}">
        <p14:creationId xmlns:p14="http://schemas.microsoft.com/office/powerpoint/2010/main" val="694656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C4EB-D331-9BC9-9111-C954D78C7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Marxist Interpretations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DCBBC-3103-6576-1ECA-94C0BABC2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 Secretary-General Antonio Guterres is a lifelong socialist. He served as President of the </a:t>
            </a:r>
            <a:r>
              <a:rPr lang="en-US" dirty="0">
                <a:hlinkClick r:id="rId2" tooltip="Socialist International"/>
              </a:rPr>
              <a:t>Socialist International</a:t>
            </a:r>
            <a:r>
              <a:rPr lang="en-US" dirty="0"/>
              <a:t> from 1999 to 2005. </a:t>
            </a:r>
          </a:p>
          <a:p>
            <a:r>
              <a:rPr lang="en-US" dirty="0"/>
              <a:t>In Marxist societies, “equality” refers to uniform outcomes. In contrast, in democratic societies, “equality” refers to equal rights and opportunities.</a:t>
            </a:r>
          </a:p>
          <a:p>
            <a:r>
              <a:rPr lang="en-US" dirty="0"/>
              <a:t>The United Nations has adopted a Marxist interpretation of “equality.”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45F05-0A8C-996D-705F-A4E785523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360" y="402988"/>
            <a:ext cx="1552792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06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B1AB-CC12-2847-77DC-CD18B288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Perceptions of ‘Patriarchy’ are Widespread in the UN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59A1E6-B396-CEE5-BB8A-F1AEC0B18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710" y="2070817"/>
            <a:ext cx="9783540" cy="2086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52436-0A4D-0055-E168-BE1CA25B8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710" y="4327798"/>
            <a:ext cx="9716856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72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F641-F005-BD22-0818-310812D8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Lack of Accountability for </a:t>
            </a:r>
            <a:br>
              <a:rPr lang="en-US" dirty="0"/>
            </a:br>
            <a:r>
              <a:rPr lang="en-US" dirty="0"/>
              <a:t>UN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6D07B-517E-C8B6-4A35-13F98BA64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The total budget of UN Women in 2023 was $567 million. </a:t>
            </a:r>
          </a:p>
          <a:p>
            <a:r>
              <a:rPr lang="en-US" dirty="0"/>
              <a:t>2. Of that amount, the “assessed contributions” allocated from the General Assembly were only $10.1 million. This amount is less than 2% of the total budget of UN Women. </a:t>
            </a:r>
            <a:r>
              <a:rPr lang="en-US" dirty="0">
                <a:hlinkClick r:id="rId2"/>
              </a:rPr>
              <a:t>https://www.unwomen.org/en/executive-board/strategic-plan/resources</a:t>
            </a:r>
            <a:r>
              <a:rPr lang="en-US" dirty="0"/>
              <a:t> </a:t>
            </a:r>
          </a:p>
          <a:p>
            <a:r>
              <a:rPr lang="en-US" dirty="0"/>
              <a:t>3. As a result, UN Women is largely unaccountable to the General Assembly.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DC4FC-2E98-B6B1-2AAF-BA688BB9B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446" y="354795"/>
            <a:ext cx="2007427" cy="19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5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909C-A75E-74A8-A50C-7C026923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UDHR Explicitly Prohibits Sex Discrimination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937675-D614-BFFD-0A1F-A2478EFEC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07869C-7AC5-F88E-588C-7FA72EAA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85" y="2242876"/>
            <a:ext cx="5805475" cy="362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62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2D65-F7E6-8C0B-0E8C-54F59720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3. Sustainable Development </a:t>
            </a:r>
            <a:br>
              <a:rPr lang="en-US" sz="4400" dirty="0"/>
            </a:br>
            <a:r>
              <a:rPr lang="en-US" sz="4400" dirty="0"/>
              <a:t>Goals for Gender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1D68-1627-6AD4-8B50-542B0E983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SDGs are written as aspirational goals, which are by definition unattainable: </a:t>
            </a:r>
          </a:p>
          <a:p>
            <a:r>
              <a:rPr lang="en-US" dirty="0"/>
              <a:t>“</a:t>
            </a:r>
            <a:r>
              <a:rPr lang="en-US" b="1" dirty="0"/>
              <a:t>5.1</a:t>
            </a:r>
            <a:r>
              <a:rPr lang="en-US" dirty="0"/>
              <a:t> End all forms of discrimination against all women and girls everywhere.”</a:t>
            </a:r>
          </a:p>
          <a:p>
            <a:r>
              <a:rPr lang="en-US" dirty="0"/>
              <a:t>Interpreted in the Marxist sense: “</a:t>
            </a:r>
            <a:r>
              <a:rPr lang="en-US" b="1" dirty="0"/>
              <a:t>5.5</a:t>
            </a:r>
            <a:r>
              <a:rPr lang="en-US" dirty="0"/>
              <a:t> Ensure women’s full and effective participation and equal opportunities for leadership at all levels of decision-making in political, economic and public life” – interpreted as women should represent 50% of all lawmakers.</a:t>
            </a:r>
          </a:p>
          <a:p>
            <a:r>
              <a:rPr lang="en-US" dirty="0"/>
              <a:t>Vague language: “</a:t>
            </a:r>
            <a:r>
              <a:rPr lang="en-US" b="1" dirty="0"/>
              <a:t>5.5</a:t>
            </a:r>
            <a:r>
              <a:rPr lang="en-US" dirty="0"/>
              <a:t> Ensure women’s full and effective participation and equal opportunities for leadership at all levels of decision-making in political, economic and public life.”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12CB6-B1E9-6216-6A95-01896B2CD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388" y="137295"/>
            <a:ext cx="2548586" cy="24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49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C01A-E8FF-A763-20FA-76BA587E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Corrective Strategies Taken Thus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18868-46C7-61F6-F2DB-ABDC98583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Meetings with UN missions in New York City to explain 12 areas of male disparity. Response has been generally positive.</a:t>
            </a:r>
          </a:p>
          <a:p>
            <a:r>
              <a:rPr lang="en-US" dirty="0"/>
              <a:t>2. Encouraging organizations to contact UN ambassadors.</a:t>
            </a:r>
          </a:p>
          <a:p>
            <a:r>
              <a:rPr lang="en-US" dirty="0"/>
              <a:t>3. Press releases that expose the UN’s failure to address gender equality for men: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4564A-86D6-B540-F914-E9965FBBB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10" y="4028660"/>
            <a:ext cx="7735380" cy="18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1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D85A-3EE1-2C00-2FD4-D166A63D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Development Goals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5C401F-0144-D0DE-C409-55DDFDAE3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314" y="2108200"/>
            <a:ext cx="6649698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4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73A9-F0DB-4770-CC0F-6D118169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Women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6325B4-86DD-E4A8-E718-9C484E69F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444" y="2108200"/>
            <a:ext cx="7947438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5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2047-3751-691A-4CC2-E276CE7E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Definition, “Gender Equality” Applies to Both Men and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20FF6-692E-7C73-C3D0-25F3F7FED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6D81A-A1B7-4085-653E-04F2E45DF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906" y="1907577"/>
            <a:ext cx="4162137" cy="41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1919-3249-E697-27BC-F9C60931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02442-55E6-9120-E2A5-0CDC368D8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 </a:t>
            </a:r>
            <a:r>
              <a:rPr lang="en-US" u="sng" dirty="0">
                <a:hlinkClick r:id="rId2"/>
              </a:rPr>
              <a:t>World Bank</a:t>
            </a:r>
            <a:r>
              <a:rPr lang="en-US" dirty="0"/>
              <a:t> reports, “more than 100 countries have lower levels of male secondary and tertiary education enrollment and completion.”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35170-3F53-C495-DD9F-CFD5D1440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357" y="196355"/>
            <a:ext cx="2733923" cy="1898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0ABB9F-8672-1BF7-8919-B6C7A214D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922" y="2914177"/>
            <a:ext cx="3650637" cy="33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8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A8D8-6994-021F-2442-36DE48BD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6E48-EE75-1265-7B98-3B0257844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World Health Organization reports that around the world, men face a </a:t>
            </a:r>
            <a:r>
              <a:rPr lang="en-US" u="sng" dirty="0">
                <a:hlinkClick r:id="rId2"/>
              </a:rPr>
              <a:t>lifespan gender gap</a:t>
            </a:r>
            <a:r>
              <a:rPr lang="en-US" dirty="0"/>
              <a:t> of 5 years.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26C17-91F4-D9DA-A35C-A89C9F280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722" y="183882"/>
            <a:ext cx="2753109" cy="1924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DE75F-1FAA-6135-6621-FCC134906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143" y="2765804"/>
            <a:ext cx="3223223" cy="33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7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4C6D-4267-823D-E219-0D823BCE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Boy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E62D4-080B-9BB7-23D8-EDEDFBA57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u="sng" dirty="0">
                <a:hlinkClick r:id="rId2"/>
              </a:rPr>
              <a:t>International Labor Organization</a:t>
            </a:r>
            <a:r>
              <a:rPr lang="en-US" dirty="0"/>
              <a:t> reports that among boys ages 5 to 17, 11.2% are in child labor, compared to 7.8% of girls.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E7D3E-A2CB-7686-05CD-FE1DC79BA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409" y="164830"/>
            <a:ext cx="2720862" cy="1927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5CC10D-A108-A01C-F32C-CA8B35B62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348" y="2836689"/>
            <a:ext cx="4185296" cy="35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3857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purl.org/dc/dcmitype/"/>
    <ds:schemaRef ds:uri="http://purl.org/dc/terms/"/>
    <ds:schemaRef ds:uri="16c05727-aa75-4e4a-9b5f-8a80a1165891"/>
    <ds:schemaRef ds:uri="71af3243-3dd4-4a8d-8c0d-dd76da1f02a5"/>
    <ds:schemaRef ds:uri="230e9df3-be65-4c73-a93b-d1236ebd677e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{A3CB96C2-6477-4D67-9797-D0D0A271D228}TFf0a5ceae-4542-492d-822e-d65a94fb0e1e3b562c5a_win32-009a0557e699</Template>
  <TotalTime>558</TotalTime>
  <Words>947</Words>
  <Application>Microsoft Office PowerPoint</Application>
  <PresentationFormat>Widescreen</PresentationFormat>
  <Paragraphs>78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Bookman Old Style</vt:lpstr>
      <vt:lpstr>Calibri</vt:lpstr>
      <vt:lpstr>Franklin Gothic Book</vt:lpstr>
      <vt:lpstr>Custom</vt:lpstr>
      <vt:lpstr>United Nations Has Become Beholden to Feminist Ideology</vt:lpstr>
      <vt:lpstr>Universal Declaration of Human Rights</vt:lpstr>
      <vt:lpstr>UDHR Explicitly Prohibits Sex Discrimination</vt:lpstr>
      <vt:lpstr>Sustainable Development Goals</vt:lpstr>
      <vt:lpstr>UN Women</vt:lpstr>
      <vt:lpstr>By Definition, “Gender Equality” Applies to Both Men and Women</vt:lpstr>
      <vt:lpstr>1. Education</vt:lpstr>
      <vt:lpstr>2. Health</vt:lpstr>
      <vt:lpstr>3. Boy Crisis</vt:lpstr>
      <vt:lpstr>4. False Allegations</vt:lpstr>
      <vt:lpstr>5. Victims of Violence</vt:lpstr>
      <vt:lpstr>6. Shared Parenting</vt:lpstr>
      <vt:lpstr>7. Treatment by the  Legal System</vt:lpstr>
      <vt:lpstr>8. Domestic Violence</vt:lpstr>
      <vt:lpstr>9. Homelessness</vt:lpstr>
      <vt:lpstr>10. Occupational  Deaths</vt:lpstr>
      <vt:lpstr>11. Reproductive and  Adoptive Rights</vt:lpstr>
      <vt:lpstr>12. Media Portrayals</vt:lpstr>
      <vt:lpstr>So what is the United Nations doing to address the 12 areas of male inequality?</vt:lpstr>
      <vt:lpstr>1. Department of Economic and Social Affairs, Fatherhood and Families, 2011</vt:lpstr>
      <vt:lpstr> 2. UNICEF: Family and Fatherhood: A Gender Transformative Approach, 2020</vt:lpstr>
      <vt:lpstr>3. UNPF: Compendium on Fatherhood Programmes, 2021</vt:lpstr>
      <vt:lpstr>4. World Health Organization – International Men’s Day</vt:lpstr>
      <vt:lpstr>5. World Health Organization – European Region, 2018</vt:lpstr>
      <vt:lpstr>How Well Has the UN Addressed the Challenge of Gender Equality?</vt:lpstr>
      <vt:lpstr>Conclusion: Far less than 1% of the UN gender equality budget addresses the 12 areas of male disparity. </vt:lpstr>
      <vt:lpstr>1. Marxist Interpretations </vt:lpstr>
      <vt:lpstr>Perceptions of ‘Patriarchy’ are Widespread in the UN System</vt:lpstr>
      <vt:lpstr>2. Lack of Accountability for  UN Women</vt:lpstr>
      <vt:lpstr>3. Sustainable Development  Goals for Gender Equality</vt:lpstr>
      <vt:lpstr>Corrective Strategies Taken Thus Far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Edward Bartlett</dc:creator>
  <cp:lastModifiedBy>Edward Bartlett</cp:lastModifiedBy>
  <cp:revision>15</cp:revision>
  <cp:lastPrinted>2025-08-31T22:51:03Z</cp:lastPrinted>
  <dcterms:created xsi:type="dcterms:W3CDTF">2025-08-31T14:29:51Z</dcterms:created>
  <dcterms:modified xsi:type="dcterms:W3CDTF">2026-02-18T20:33:23Z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